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18"/>
  </p:notesMasterIdLst>
  <p:sldIdLst>
    <p:sldId id="259" r:id="rId2"/>
    <p:sldId id="264" r:id="rId3"/>
    <p:sldId id="261" r:id="rId4"/>
    <p:sldId id="260" r:id="rId5"/>
    <p:sldId id="262" r:id="rId6"/>
    <p:sldId id="263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73" r:id="rId16"/>
    <p:sldId id="274" r:id="rId17"/>
  </p:sldIdLst>
  <p:sldSz cx="9144000" cy="6858000" type="screen4x3"/>
  <p:notesSz cx="7099300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99CCFF"/>
    <a:srgbClr val="66CCFF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92" d="100"/>
          <a:sy n="92" d="100"/>
        </p:scale>
        <p:origin x="-1099" y="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B4E4E4-F776-411B-9D07-852FD43DF13B}" type="doc">
      <dgm:prSet loTypeId="urn:microsoft.com/office/officeart/2005/8/layout/hChevron3" loCatId="process" qsTypeId="urn:microsoft.com/office/officeart/2005/8/quickstyle/simple1" qsCatId="simple" csTypeId="urn:microsoft.com/office/officeart/2005/8/colors/colorful1#1" csCatId="colorful" phldr="1"/>
      <dgm:spPr/>
    </dgm:pt>
    <dgm:pt modelId="{C43473FD-9DC6-4B87-9F27-AA2B48F504F9}">
      <dgm:prSet phldrT="[文字]" custT="1"/>
      <dgm:spPr/>
      <dgm:t>
        <a:bodyPr/>
        <a:lstStyle/>
        <a:p>
          <a:r>
            <a:rPr lang="en-US" altLang="zh-TW" sz="2800" dirty="0" smtClean="0">
              <a:latin typeface="微軟正黑體" pitchFamily="34" charset="-120"/>
              <a:ea typeface="微軟正黑體" pitchFamily="34" charset="-120"/>
            </a:rPr>
            <a:t>Step 1</a:t>
          </a:r>
          <a:endParaRPr lang="zh-TW" altLang="en-US" sz="2800" dirty="0">
            <a:latin typeface="微軟正黑體" pitchFamily="34" charset="-120"/>
            <a:ea typeface="微軟正黑體" pitchFamily="34" charset="-120"/>
          </a:endParaRPr>
        </a:p>
      </dgm:t>
    </dgm:pt>
    <dgm:pt modelId="{E1F6C816-11A0-4BF5-BF9D-B89AE688AA34}" type="parTrans" cxnId="{4654EFB2-855F-4284-A57A-5430F2924D15}">
      <dgm:prSet/>
      <dgm:spPr/>
      <dgm:t>
        <a:bodyPr/>
        <a:lstStyle/>
        <a:p>
          <a:endParaRPr lang="zh-TW" altLang="en-US"/>
        </a:p>
      </dgm:t>
    </dgm:pt>
    <dgm:pt modelId="{68694C8A-2D7A-466D-A727-FCCF748E20A6}" type="sibTrans" cxnId="{4654EFB2-855F-4284-A57A-5430F2924D15}">
      <dgm:prSet/>
      <dgm:spPr/>
      <dgm:t>
        <a:bodyPr/>
        <a:lstStyle/>
        <a:p>
          <a:endParaRPr lang="zh-TW" altLang="en-US"/>
        </a:p>
      </dgm:t>
    </dgm:pt>
    <dgm:pt modelId="{84535B42-87DC-4B4B-A8C6-B5563DB29649}">
      <dgm:prSet phldrT="[文字]" custT="1"/>
      <dgm:spPr/>
      <dgm:t>
        <a:bodyPr/>
        <a:lstStyle/>
        <a:p>
          <a:r>
            <a:rPr lang="en-US" altLang="zh-TW" sz="2800" dirty="0" smtClean="0">
              <a:latin typeface="微軟正黑體" pitchFamily="34" charset="-120"/>
              <a:ea typeface="微軟正黑體" pitchFamily="34" charset="-120"/>
            </a:rPr>
            <a:t>Step 2</a:t>
          </a:r>
          <a:endParaRPr lang="zh-TW" altLang="en-US" sz="2800" dirty="0">
            <a:latin typeface="微軟正黑體" pitchFamily="34" charset="-120"/>
            <a:ea typeface="微軟正黑體" pitchFamily="34" charset="-120"/>
          </a:endParaRPr>
        </a:p>
      </dgm:t>
    </dgm:pt>
    <dgm:pt modelId="{4285D5BB-4800-4371-B354-A270F7D23A82}" type="parTrans" cxnId="{AF51B912-6927-4F3E-A128-D876EABA6697}">
      <dgm:prSet/>
      <dgm:spPr/>
      <dgm:t>
        <a:bodyPr/>
        <a:lstStyle/>
        <a:p>
          <a:endParaRPr lang="zh-TW" altLang="en-US"/>
        </a:p>
      </dgm:t>
    </dgm:pt>
    <dgm:pt modelId="{C291C3F3-715B-49D3-9F46-6082C77B9CE7}" type="sibTrans" cxnId="{AF51B912-6927-4F3E-A128-D876EABA6697}">
      <dgm:prSet/>
      <dgm:spPr/>
      <dgm:t>
        <a:bodyPr/>
        <a:lstStyle/>
        <a:p>
          <a:endParaRPr lang="zh-TW" altLang="en-US"/>
        </a:p>
      </dgm:t>
    </dgm:pt>
    <dgm:pt modelId="{F73CA149-0B2E-4A13-BBC7-527D42D17FEF}">
      <dgm:prSet phldrT="[文字]" custT="1"/>
      <dgm:spPr/>
      <dgm:t>
        <a:bodyPr/>
        <a:lstStyle/>
        <a:p>
          <a:r>
            <a:rPr lang="en-US" altLang="zh-TW" sz="2800" dirty="0" smtClean="0">
              <a:latin typeface="微軟正黑體" pitchFamily="34" charset="-120"/>
              <a:ea typeface="微軟正黑體" pitchFamily="34" charset="-120"/>
            </a:rPr>
            <a:t>Step 3</a:t>
          </a:r>
          <a:endParaRPr lang="zh-TW" altLang="en-US" sz="2800" dirty="0">
            <a:latin typeface="微軟正黑體" pitchFamily="34" charset="-120"/>
            <a:ea typeface="微軟正黑體" pitchFamily="34" charset="-120"/>
          </a:endParaRPr>
        </a:p>
      </dgm:t>
    </dgm:pt>
    <dgm:pt modelId="{1A5723BF-58E8-468B-AF85-5D00444A7667}" type="parTrans" cxnId="{C810BEAA-9438-46A1-B616-E4A92917661E}">
      <dgm:prSet/>
      <dgm:spPr/>
      <dgm:t>
        <a:bodyPr/>
        <a:lstStyle/>
        <a:p>
          <a:endParaRPr lang="zh-TW" altLang="en-US"/>
        </a:p>
      </dgm:t>
    </dgm:pt>
    <dgm:pt modelId="{65C3C0B3-BABF-4994-8996-8FC550A66BAC}" type="sibTrans" cxnId="{C810BEAA-9438-46A1-B616-E4A92917661E}">
      <dgm:prSet/>
      <dgm:spPr/>
      <dgm:t>
        <a:bodyPr/>
        <a:lstStyle/>
        <a:p>
          <a:endParaRPr lang="zh-TW" altLang="en-US"/>
        </a:p>
      </dgm:t>
    </dgm:pt>
    <dgm:pt modelId="{A59EA0F0-5193-4E87-B656-5774AA8D698B}" type="pres">
      <dgm:prSet presAssocID="{2DB4E4E4-F776-411B-9D07-852FD43DF13B}" presName="Name0" presStyleCnt="0">
        <dgm:presLayoutVars>
          <dgm:dir/>
          <dgm:resizeHandles val="exact"/>
        </dgm:presLayoutVars>
      </dgm:prSet>
      <dgm:spPr/>
    </dgm:pt>
    <dgm:pt modelId="{342ED46A-1892-42FD-AB95-F4A4D7CD3213}" type="pres">
      <dgm:prSet presAssocID="{C43473FD-9DC6-4B87-9F27-AA2B48F504F9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F553232-5512-4D9A-B2FA-731F8103C2CB}" type="pres">
      <dgm:prSet presAssocID="{68694C8A-2D7A-466D-A727-FCCF748E20A6}" presName="parSpace" presStyleCnt="0"/>
      <dgm:spPr/>
    </dgm:pt>
    <dgm:pt modelId="{0068F648-C47A-464B-A957-2F9E2B9AA1BA}" type="pres">
      <dgm:prSet presAssocID="{84535B42-87DC-4B4B-A8C6-B5563DB29649}" presName="parTxOnly" presStyleLbl="node1" presStyleIdx="1" presStyleCnt="3" custScaleX="7801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62562B0-BF6C-4C50-8DFB-1FB1E08224EE}" type="pres">
      <dgm:prSet presAssocID="{C291C3F3-715B-49D3-9F46-6082C77B9CE7}" presName="parSpace" presStyleCnt="0"/>
      <dgm:spPr/>
    </dgm:pt>
    <dgm:pt modelId="{CFF20D3B-2358-4728-A3C0-114E8AB85132}" type="pres">
      <dgm:prSet presAssocID="{F73CA149-0B2E-4A13-BBC7-527D42D17FEF}" presName="parTxOnly" presStyleLbl="node1" presStyleIdx="2" presStyleCnt="3" custScaleX="7613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810BEAA-9438-46A1-B616-E4A92917661E}" srcId="{2DB4E4E4-F776-411B-9D07-852FD43DF13B}" destId="{F73CA149-0B2E-4A13-BBC7-527D42D17FEF}" srcOrd="2" destOrd="0" parTransId="{1A5723BF-58E8-468B-AF85-5D00444A7667}" sibTransId="{65C3C0B3-BABF-4994-8996-8FC550A66BAC}"/>
    <dgm:cxn modelId="{4654EFB2-855F-4284-A57A-5430F2924D15}" srcId="{2DB4E4E4-F776-411B-9D07-852FD43DF13B}" destId="{C43473FD-9DC6-4B87-9F27-AA2B48F504F9}" srcOrd="0" destOrd="0" parTransId="{E1F6C816-11A0-4BF5-BF9D-B89AE688AA34}" sibTransId="{68694C8A-2D7A-466D-A727-FCCF748E20A6}"/>
    <dgm:cxn modelId="{0E0AA4E4-5CFB-470F-AC4C-E5696BE38829}" type="presOf" srcId="{F73CA149-0B2E-4A13-BBC7-527D42D17FEF}" destId="{CFF20D3B-2358-4728-A3C0-114E8AB85132}" srcOrd="0" destOrd="0" presId="urn:microsoft.com/office/officeart/2005/8/layout/hChevron3"/>
    <dgm:cxn modelId="{4109AD90-FE8F-4F1E-A534-C14C29B9D12B}" type="presOf" srcId="{2DB4E4E4-F776-411B-9D07-852FD43DF13B}" destId="{A59EA0F0-5193-4E87-B656-5774AA8D698B}" srcOrd="0" destOrd="0" presId="urn:microsoft.com/office/officeart/2005/8/layout/hChevron3"/>
    <dgm:cxn modelId="{AF51B912-6927-4F3E-A128-D876EABA6697}" srcId="{2DB4E4E4-F776-411B-9D07-852FD43DF13B}" destId="{84535B42-87DC-4B4B-A8C6-B5563DB29649}" srcOrd="1" destOrd="0" parTransId="{4285D5BB-4800-4371-B354-A270F7D23A82}" sibTransId="{C291C3F3-715B-49D3-9F46-6082C77B9CE7}"/>
    <dgm:cxn modelId="{01C51EE7-8537-4FC9-9FEF-401CD3F638F7}" type="presOf" srcId="{84535B42-87DC-4B4B-A8C6-B5563DB29649}" destId="{0068F648-C47A-464B-A957-2F9E2B9AA1BA}" srcOrd="0" destOrd="0" presId="urn:microsoft.com/office/officeart/2005/8/layout/hChevron3"/>
    <dgm:cxn modelId="{5BB523EF-4538-4721-B6C3-48E694A2555B}" type="presOf" srcId="{C43473FD-9DC6-4B87-9F27-AA2B48F504F9}" destId="{342ED46A-1892-42FD-AB95-F4A4D7CD3213}" srcOrd="0" destOrd="0" presId="urn:microsoft.com/office/officeart/2005/8/layout/hChevron3"/>
    <dgm:cxn modelId="{9821FDF3-892A-4D18-AB14-D7C9FB3AE48C}" type="presParOf" srcId="{A59EA0F0-5193-4E87-B656-5774AA8D698B}" destId="{342ED46A-1892-42FD-AB95-F4A4D7CD3213}" srcOrd="0" destOrd="0" presId="urn:microsoft.com/office/officeart/2005/8/layout/hChevron3"/>
    <dgm:cxn modelId="{D743B795-FB1D-449F-B26B-FDA4E4EEC585}" type="presParOf" srcId="{A59EA0F0-5193-4E87-B656-5774AA8D698B}" destId="{0F553232-5512-4D9A-B2FA-731F8103C2CB}" srcOrd="1" destOrd="0" presId="urn:microsoft.com/office/officeart/2005/8/layout/hChevron3"/>
    <dgm:cxn modelId="{802D9D2A-B017-4C32-88C0-9EC1D6755055}" type="presParOf" srcId="{A59EA0F0-5193-4E87-B656-5774AA8D698B}" destId="{0068F648-C47A-464B-A957-2F9E2B9AA1BA}" srcOrd="2" destOrd="0" presId="urn:microsoft.com/office/officeart/2005/8/layout/hChevron3"/>
    <dgm:cxn modelId="{33739556-79BD-4660-9D16-3E01D7B5ABB7}" type="presParOf" srcId="{A59EA0F0-5193-4E87-B656-5774AA8D698B}" destId="{662562B0-BF6C-4C50-8DFB-1FB1E08224EE}" srcOrd="3" destOrd="0" presId="urn:microsoft.com/office/officeart/2005/8/layout/hChevron3"/>
    <dgm:cxn modelId="{085AFEEA-81C8-4174-BB4C-46D03AF160AA}" type="presParOf" srcId="{A59EA0F0-5193-4E87-B656-5774AA8D698B}" destId="{CFF20D3B-2358-4728-A3C0-114E8AB85132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2ED46A-1892-42FD-AB95-F4A4D7CD3213}">
      <dsp:nvSpPr>
        <dsp:cNvPr id="0" name=""/>
        <dsp:cNvSpPr/>
      </dsp:nvSpPr>
      <dsp:spPr>
        <a:xfrm>
          <a:off x="1539" y="0"/>
          <a:ext cx="3899120" cy="648072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74676" rIns="37338" bIns="7467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kern="1200" dirty="0" smtClean="0">
              <a:latin typeface="微軟正黑體" pitchFamily="34" charset="-120"/>
              <a:ea typeface="微軟正黑體" pitchFamily="34" charset="-120"/>
            </a:rPr>
            <a:t>Step 1</a:t>
          </a:r>
          <a:endParaRPr lang="zh-TW" altLang="en-US" sz="2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539" y="0"/>
        <a:ext cx="3737102" cy="648072"/>
      </dsp:txXfrm>
    </dsp:sp>
    <dsp:sp modelId="{0068F648-C47A-464B-A957-2F9E2B9AA1BA}">
      <dsp:nvSpPr>
        <dsp:cNvPr id="0" name=""/>
        <dsp:cNvSpPr/>
      </dsp:nvSpPr>
      <dsp:spPr>
        <a:xfrm>
          <a:off x="3120835" y="0"/>
          <a:ext cx="3041743" cy="64807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74676" rIns="37338" bIns="7467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kern="1200" dirty="0" smtClean="0">
              <a:latin typeface="微軟正黑體" pitchFamily="34" charset="-120"/>
              <a:ea typeface="微軟正黑體" pitchFamily="34" charset="-120"/>
            </a:rPr>
            <a:t>Step 2</a:t>
          </a:r>
          <a:endParaRPr lang="zh-TW" altLang="en-US" sz="2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444871" y="0"/>
        <a:ext cx="2393671" cy="648072"/>
      </dsp:txXfrm>
    </dsp:sp>
    <dsp:sp modelId="{CFF20D3B-2358-4728-A3C0-114E8AB85132}">
      <dsp:nvSpPr>
        <dsp:cNvPr id="0" name=""/>
        <dsp:cNvSpPr/>
      </dsp:nvSpPr>
      <dsp:spPr>
        <a:xfrm>
          <a:off x="5382754" y="0"/>
          <a:ext cx="2968634" cy="64807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74676" rIns="37338" bIns="7467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kern="1200" dirty="0" smtClean="0">
              <a:latin typeface="微軟正黑體" pitchFamily="34" charset="-120"/>
              <a:ea typeface="微軟正黑體" pitchFamily="34" charset="-120"/>
            </a:rPr>
            <a:t>Step 3</a:t>
          </a:r>
          <a:endParaRPr lang="zh-TW" altLang="en-US" sz="28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5706790" y="0"/>
        <a:ext cx="2320562" cy="6480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9C6B7A4-167F-4686-9360-EC97B2221B6A}" type="datetimeFigureOut">
              <a:rPr lang="zh-TW" altLang="en-US" smtClean="0"/>
              <a:pPr/>
              <a:t>2017/4/22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AD45BCD-9C93-4149-BE52-031C3BEDEAB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1912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D45BCD-9C93-4149-BE52-031C3BEDEAB0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1702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3338" cy="3836988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7BBA2-A67C-4FDF-B454-6828573B6665}" type="slidenum">
              <a:rPr lang="zh-TW" altLang="en-US" smtClean="0">
                <a:solidFill>
                  <a:prstClr val="black"/>
                </a:solidFill>
              </a:rPr>
              <a:pPr/>
              <a:t>3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292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3338" cy="3836988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7BBA2-A67C-4FDF-B454-6828573B6665}" type="slidenum">
              <a:rPr lang="zh-TW" altLang="en-US" smtClean="0">
                <a:solidFill>
                  <a:prstClr val="black"/>
                </a:solidFill>
              </a:rPr>
              <a:pPr/>
              <a:t>9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292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807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方塊 3"/>
          <p:cNvSpPr txBox="1"/>
          <p:nvPr userDrawn="1"/>
        </p:nvSpPr>
        <p:spPr>
          <a:xfrm>
            <a:off x="539552" y="6550223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latin typeface="標楷體" pitchFamily="65" charset="-120"/>
                <a:ea typeface="標楷體" pitchFamily="65" charset="-120"/>
              </a:rPr>
              <a:t>經濟部水利署南區水資源局</a:t>
            </a:r>
            <a:endParaRPr lang="zh-TW" altLang="en-US" sz="14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5" name="圖片 4" descr="水利署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51520" y="6453336"/>
            <a:ext cx="405426" cy="40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467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swreeis.wrasb.gov.tw/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36512" y="0"/>
            <a:ext cx="2699792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323528" y="188640"/>
            <a:ext cx="738664" cy="46805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曾文水庫環境教育教師</a:t>
            </a:r>
            <a:endParaRPr lang="en-US" altLang="zh-TW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213465" y="3284984"/>
            <a:ext cx="738664" cy="36004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3600" b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年招募作業說明</a:t>
            </a:r>
            <a:endParaRPr lang="en-US" altLang="zh-TW" sz="3600" b="1" dirty="0" smtClean="0">
              <a:solidFill>
                <a:srgbClr val="FFFF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971600" y="277221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106</a:t>
            </a:r>
            <a:endParaRPr lang="zh-TW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 descr="IMG_90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11685" y="4785797"/>
            <a:ext cx="3240360" cy="2060848"/>
          </a:xfrm>
          <a:prstGeom prst="rect">
            <a:avLst/>
          </a:prstGeom>
          <a:ln>
            <a:noFill/>
          </a:ln>
        </p:spPr>
      </p:pic>
      <p:pic>
        <p:nvPicPr>
          <p:cNvPr id="10" name="圖片 9" descr="IMG_97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5" y="4785797"/>
            <a:ext cx="3402469" cy="2060848"/>
          </a:xfrm>
          <a:prstGeom prst="rect">
            <a:avLst/>
          </a:prstGeom>
          <a:ln>
            <a:noFill/>
          </a:ln>
        </p:spPr>
      </p:pic>
      <p:grpSp>
        <p:nvGrpSpPr>
          <p:cNvPr id="15" name="群組 14"/>
          <p:cNvGrpSpPr/>
          <p:nvPr/>
        </p:nvGrpSpPr>
        <p:grpSpPr>
          <a:xfrm>
            <a:off x="2555776" y="-27383"/>
            <a:ext cx="6596269" cy="4820906"/>
            <a:chOff x="2555776" y="-27383"/>
            <a:chExt cx="6596269" cy="4820906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79" t="4183" r="12300" b="3956"/>
            <a:stretch/>
          </p:blipFill>
          <p:spPr>
            <a:xfrm>
              <a:off x="2555776" y="-12144"/>
              <a:ext cx="2880321" cy="2232248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1190" y="2040978"/>
              <a:ext cx="1050855" cy="1401772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99" t="399" r="1000" b="58001"/>
            <a:stretch/>
          </p:blipFill>
          <p:spPr>
            <a:xfrm>
              <a:off x="5436097" y="-27383"/>
              <a:ext cx="2366148" cy="2072232"/>
            </a:xfrm>
            <a:prstGeom prst="rect">
              <a:avLst/>
            </a:prstGeom>
          </p:spPr>
        </p:pic>
        <p:pic>
          <p:nvPicPr>
            <p:cNvPr id="3" name="圖片 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" t="25200" r="-422" b="25451"/>
            <a:stretch/>
          </p:blipFill>
          <p:spPr>
            <a:xfrm>
              <a:off x="4353841" y="2040979"/>
              <a:ext cx="3755393" cy="2752543"/>
            </a:xfrm>
            <a:prstGeom prst="rect">
              <a:avLst/>
            </a:prstGeom>
          </p:spPr>
        </p:pic>
        <p:pic>
          <p:nvPicPr>
            <p:cNvPr id="14" name="圖片 1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34" t="17451" b="8001"/>
            <a:stretch/>
          </p:blipFill>
          <p:spPr>
            <a:xfrm>
              <a:off x="2555776" y="2044849"/>
              <a:ext cx="1844625" cy="2748674"/>
            </a:xfrm>
            <a:prstGeom prst="rect">
              <a:avLst/>
            </a:prstGeom>
          </p:spPr>
        </p:pic>
        <p:pic>
          <p:nvPicPr>
            <p:cNvPr id="13" name="圖片 12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422" t="3537" r="19254" b="52747"/>
            <a:stretch/>
          </p:blipFill>
          <p:spPr>
            <a:xfrm>
              <a:off x="8084026" y="3425369"/>
              <a:ext cx="1059974" cy="1368153"/>
            </a:xfrm>
            <a:prstGeom prst="rect">
              <a:avLst/>
            </a:prstGeom>
          </p:spPr>
        </p:pic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4000" y="-17067"/>
              <a:ext cx="1350000" cy="206191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0" y="2204864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微軟正黑體" pitchFamily="34" charset="-120"/>
                <a:ea typeface="微軟正黑體" pitchFamily="34" charset="-120"/>
              </a:rPr>
              <a:t>曾文環教師</a:t>
            </a:r>
            <a:r>
              <a:rPr lang="en-US" altLang="zh-TW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微軟正黑體" pitchFamily="34" charset="-120"/>
                <a:ea typeface="微軟正黑體" pitchFamily="34" charset="-120"/>
              </a:rPr>
              <a:t>招募作業說明</a:t>
            </a:r>
            <a:endParaRPr lang="zh-TW" altLang="en-US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字方塊 17"/>
          <p:cNvSpPr txBox="1"/>
          <p:nvPr/>
        </p:nvSpPr>
        <p:spPr>
          <a:xfrm>
            <a:off x="395536" y="2852936"/>
            <a:ext cx="1655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106.4.18</a:t>
            </a:r>
            <a:endParaRPr lang="zh-TW" altLang="en-US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2627784" y="2348880"/>
            <a:ext cx="1655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106.5.12</a:t>
            </a:r>
            <a:endParaRPr lang="zh-TW" altLang="en-US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2411760" y="2924944"/>
            <a:ext cx="2160000" cy="108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tIns="108000" bIns="108000" rtlCol="0" anchor="ctr" anchorCtr="0">
            <a:noAutofit/>
          </a:bodyPr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報名截止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179512" y="3429000"/>
            <a:ext cx="2160000" cy="108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tIns="108000" bIns="108000" rtlCol="0" anchor="ctr" anchorCtr="0">
            <a:noAutofit/>
          </a:bodyPr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開始報名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4354585" y="1772816"/>
            <a:ext cx="2449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106.5</a:t>
            </a:r>
            <a:r>
              <a:rPr lang="zh-TW" altLang="en-US" sz="28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底</a:t>
            </a:r>
            <a:r>
              <a:rPr lang="en-US" altLang="zh-TW" sz="28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endParaRPr lang="zh-TW" altLang="en-US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4644008" y="2348880"/>
            <a:ext cx="2160000" cy="108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tIns="108000" bIns="108000" rtlCol="0" anchor="ctr" anchorCtr="0">
            <a:noAutofit/>
          </a:bodyPr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面試考核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6876000" y="1836008"/>
            <a:ext cx="2160000" cy="108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tIns="108000" bIns="108000" rtlCol="0" anchor="ctr" anchorCtr="0">
            <a:noAutofit/>
          </a:bodyPr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合格認證</a:t>
            </a:r>
            <a:endParaRPr lang="zh-TW" altLang="en-US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804248" y="1314386"/>
            <a:ext cx="2339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考核後</a:t>
            </a:r>
            <a:r>
              <a:rPr lang="en-US" altLang="zh-TW" sz="28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8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週內</a:t>
            </a:r>
            <a:endParaRPr lang="zh-TW" altLang="en-US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9" name="圖片 18" descr="resum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4653136"/>
            <a:ext cx="1634675" cy="1772816"/>
          </a:xfrm>
          <a:prstGeom prst="rect">
            <a:avLst/>
          </a:prstGeom>
        </p:spPr>
      </p:pic>
      <p:pic>
        <p:nvPicPr>
          <p:cNvPr id="20" name="圖片 19" descr="parce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6" y="4077072"/>
            <a:ext cx="1944216" cy="1944216"/>
          </a:xfrm>
          <a:prstGeom prst="rect">
            <a:avLst/>
          </a:prstGeom>
        </p:spPr>
      </p:pic>
      <p:pic>
        <p:nvPicPr>
          <p:cNvPr id="23" name="圖片 22" descr="teache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3573016"/>
            <a:ext cx="1800200" cy="1800200"/>
          </a:xfrm>
          <a:prstGeom prst="rect">
            <a:avLst/>
          </a:prstGeom>
        </p:spPr>
      </p:pic>
      <p:sp>
        <p:nvSpPr>
          <p:cNvPr id="27" name="文字方塊 26"/>
          <p:cNvSpPr txBox="1"/>
          <p:nvPr/>
        </p:nvSpPr>
        <p:spPr>
          <a:xfrm>
            <a:off x="0" y="0"/>
            <a:ext cx="9143999" cy="908720"/>
          </a:xfrm>
          <a:prstGeom prst="rect">
            <a:avLst/>
          </a:prstGeom>
          <a:solidFill>
            <a:srgbClr val="99C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08000" tIns="108000" rIns="108000" bIns="10800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曾文水庫環境</a:t>
            </a:r>
            <a:r>
              <a:rPr lang="zh-TW" altLang="en-US" sz="30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教育教師</a:t>
            </a:r>
            <a:r>
              <a:rPr lang="zh-TW" altLang="en-US" sz="3600" b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招募流程圖</a:t>
            </a:r>
            <a:endParaRPr lang="zh-TW" altLang="en-US" sz="3600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31" name="圖片 30" descr="peopl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64288" y="3068960"/>
            <a:ext cx="16288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17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95536" y="260648"/>
            <a:ext cx="1080000" cy="10800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tIns="108000" bIns="108000" rtlCol="0" anchor="ctr" anchorCtr="0">
            <a:noAutofit/>
          </a:bodyPr>
          <a:lstStyle/>
          <a:p>
            <a:pPr algn="ctr"/>
            <a:r>
              <a:rPr lang="en-US" altLang="zh-TW" sz="5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5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475656" y="332656"/>
            <a:ext cx="3672408" cy="1080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tIns="108000" bIns="108000" rtlCol="0" anchor="ctr" anchorCtr="0">
            <a:noAutofit/>
          </a:bodyPr>
          <a:lstStyle/>
          <a:p>
            <a:pPr algn="ctr"/>
            <a:r>
              <a:rPr lang="zh-TW" altLang="en-US" sz="5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報名</a:t>
            </a:r>
            <a:r>
              <a:rPr lang="en-US" altLang="zh-TW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5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收件</a:t>
            </a:r>
            <a:endParaRPr lang="zh-TW" altLang="en-US" sz="5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2195736" y="1412776"/>
            <a:ext cx="6696744" cy="470898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69875" indent="-269875">
              <a:spcBef>
                <a:spcPts val="1200"/>
              </a:spcBef>
              <a:buFont typeface="Wingdings" pitchFamily="2" charset="2"/>
              <a:buChar char="n"/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填妥「曾文環教師管理要點」附件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之意願書，另歡迎自備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1,000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字以內的自我介紹及其他相關經驗證明文件。</a:t>
            </a:r>
            <a:endParaRPr lang="en-US" altLang="zh-TW" sz="2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69875" indent="-269875">
              <a:spcBef>
                <a:spcPts val="1200"/>
              </a:spcBef>
              <a:buFont typeface="Wingdings" pitchFamily="2" charset="2"/>
              <a:buChar char="n"/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書面：以郵戳為憑，請寄送至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600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en-US" altLang="zh-TW" sz="2600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715</a:t>
            </a:r>
            <a:r>
              <a:rPr lang="zh-TW" altLang="en-US" sz="2600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台南市楠西區密枝里</a:t>
            </a:r>
            <a:r>
              <a:rPr lang="en-US" altLang="zh-TW" sz="2600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70</a:t>
            </a:r>
            <a:r>
              <a:rPr lang="zh-TW" altLang="en-US" sz="2600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號 </a:t>
            </a:r>
            <a:r>
              <a:rPr lang="en-US" altLang="zh-TW" sz="2600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br>
              <a:rPr lang="en-US" altLang="zh-TW" sz="2600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600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曾文環教全職人員</a:t>
            </a:r>
            <a:r>
              <a:rPr lang="zh-TW" altLang="en-US" sz="26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顏</a:t>
            </a:r>
            <a:r>
              <a:rPr lang="zh-TW" altLang="en-US" sz="26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小姐</a:t>
            </a:r>
            <a:r>
              <a:rPr lang="en-US" altLang="zh-TW" sz="26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26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陳先生   </a:t>
            </a:r>
            <a:r>
              <a:rPr lang="zh-TW" altLang="en-US" sz="2600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收」</a:t>
            </a:r>
            <a:endParaRPr lang="en-US" altLang="zh-TW" sz="2600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69875" indent="-269875">
              <a:spcBef>
                <a:spcPts val="1800"/>
              </a:spcBef>
              <a:buFont typeface="Wingdings" pitchFamily="2" charset="2"/>
              <a:buChar char="n"/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電子郵件：以電子郵件寄送時間為憑，請寄至「</a:t>
            </a:r>
            <a:r>
              <a:rPr lang="en-US" altLang="zh-TW" sz="2600" b="1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zengwen</a:t>
            </a:r>
            <a:r>
              <a:rPr lang="en-US" altLang="zh-TW" sz="2600" b="1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ree</a:t>
            </a:r>
            <a:r>
              <a:rPr lang="en-US" altLang="zh-TW" sz="2600" b="1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101827@gmail.com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」</a:t>
            </a:r>
            <a:endParaRPr lang="en-US" altLang="zh-TW" sz="26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179388" indent="-179388">
              <a:spcBef>
                <a:spcPts val="1800"/>
              </a:spcBef>
              <a:buFont typeface="Wingdings" pitchFamily="2" charset="2"/>
              <a:buChar char="n"/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若有未盡事宜，歡迎來電進一步洽詢</a:t>
            </a:r>
            <a:r>
              <a:rPr lang="en-US" altLang="zh-TW" sz="26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(07)6166137</a:t>
            </a:r>
            <a:r>
              <a:rPr lang="zh-TW" altLang="en-US" sz="26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分機</a:t>
            </a:r>
            <a:r>
              <a:rPr lang="en-US" altLang="zh-TW" sz="26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1610</a:t>
            </a:r>
            <a:r>
              <a:rPr lang="zh-TW" altLang="en-US" sz="26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顏</a:t>
            </a:r>
            <a:r>
              <a:rPr lang="zh-TW" altLang="en-US" sz="26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小姐。</a:t>
            </a:r>
            <a:endParaRPr lang="en-US" altLang="zh-TW" sz="2600" b="1" dirty="0" smtClean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 descr="parce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708920"/>
            <a:ext cx="1440160" cy="1440160"/>
          </a:xfrm>
          <a:prstGeom prst="rect">
            <a:avLst/>
          </a:prstGeom>
        </p:spPr>
      </p:pic>
      <p:pic>
        <p:nvPicPr>
          <p:cNvPr id="10" name="圖片 9" descr="email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4437112"/>
            <a:ext cx="1224136" cy="12241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95536" y="404664"/>
            <a:ext cx="1080000" cy="10800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tIns="108000" bIns="108000" rtlCol="0" anchor="ctr" anchorCtr="0">
            <a:noAutofit/>
          </a:bodyPr>
          <a:lstStyle/>
          <a:p>
            <a:pPr algn="ctr"/>
            <a:r>
              <a:rPr lang="en-US" altLang="zh-TW" sz="5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54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547664" y="476672"/>
            <a:ext cx="3672408" cy="1080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tIns="108000" bIns="108000" rtlCol="0" anchor="ctr" anchorCtr="0">
            <a:noAutofit/>
          </a:bodyPr>
          <a:lstStyle/>
          <a:p>
            <a:pPr algn="ctr"/>
            <a:r>
              <a:rPr lang="zh-TW" altLang="en-US" sz="5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審查</a:t>
            </a:r>
            <a:r>
              <a:rPr lang="en-US" altLang="zh-TW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5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考核</a:t>
            </a:r>
            <a:endParaRPr lang="zh-TW" altLang="en-US" sz="5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779912" y="2708920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spcBef>
                <a:spcPts val="600"/>
              </a:spcBef>
            </a:pPr>
            <a:r>
              <a:rPr lang="zh-TW" altLang="en-US" sz="2400" b="1" u="sng" dirty="0" smtClean="0">
                <a:latin typeface="微軟正黑體" pitchFamily="34" charset="-120"/>
                <a:ea typeface="微軟正黑體" pitchFamily="34" charset="-120"/>
              </a:rPr>
              <a:t>通知考核日期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611560" y="2708921"/>
            <a:ext cx="2808312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u="sng" dirty="0" smtClean="0">
                <a:latin typeface="微軟正黑體" pitchFamily="34" charset="-120"/>
                <a:ea typeface="微軟正黑體" pitchFamily="34" charset="-120"/>
              </a:rPr>
              <a:t>報名資料檢查</a:t>
            </a:r>
            <a:endParaRPr lang="en-US" altLang="zh-TW" sz="2400" b="1" u="sng" dirty="0" smtClean="0">
              <a:latin typeface="微軟正黑體" pitchFamily="34" charset="-120"/>
              <a:ea typeface="微軟正黑體" pitchFamily="34" charset="-120"/>
            </a:endParaRPr>
          </a:p>
          <a:p>
            <a:pPr marL="269875" indent="-269875">
              <a:spcBef>
                <a:spcPts val="600"/>
              </a:spcBef>
              <a:buFont typeface="Wingdings" pitchFamily="2" charset="2"/>
              <a:buChar char="n"/>
            </a:pP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通知通過書面檢查者為</a:t>
            </a:r>
            <a:r>
              <a:rPr lang="zh-TW" altLang="en-US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環教儲備人員</a:t>
            </a:r>
            <a:endParaRPr lang="en-US" altLang="zh-TW" sz="24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69875" indent="-269875">
              <a:spcBef>
                <a:spcPts val="600"/>
              </a:spcBef>
              <a:buFont typeface="Wingdings" pitchFamily="2" charset="2"/>
              <a:buChar char="n"/>
            </a:pP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可向曾文環教窗口申請觀摩課程教學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(06)5753251</a:t>
            </a:r>
            <a:r>
              <a:rPr lang="zh-TW" altLang="en-US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分機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6209</a:t>
            </a:r>
            <a:r>
              <a:rPr lang="zh-TW" altLang="en-US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6207</a:t>
            </a:r>
          </a:p>
          <a:p>
            <a:pPr marL="269875" indent="-269875">
              <a:spcBef>
                <a:spcPts val="600"/>
              </a:spcBef>
              <a:buFont typeface="Wingdings" pitchFamily="2" charset="2"/>
              <a:buChar char="n"/>
            </a:pP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buFont typeface="Wingdings" pitchFamily="2" charset="2"/>
              <a:buChar char="n"/>
            </a:pPr>
            <a:endParaRPr lang="en-US" altLang="zh-TW" sz="24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7" name="資料庫圖表 6"/>
          <p:cNvGraphicFramePr/>
          <p:nvPr/>
        </p:nvGraphicFramePr>
        <p:xfrm>
          <a:off x="539552" y="1988840"/>
          <a:ext cx="8352928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文字方塊 7"/>
          <p:cNvSpPr txBox="1"/>
          <p:nvPr/>
        </p:nvSpPr>
        <p:spPr>
          <a:xfrm>
            <a:off x="6300192" y="2708920"/>
            <a:ext cx="2520280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u="sng" dirty="0" smtClean="0">
                <a:latin typeface="微軟正黑體" pitchFamily="34" charset="-120"/>
                <a:ea typeface="微軟正黑體" pitchFamily="34" charset="-120"/>
              </a:rPr>
              <a:t>面試考核</a:t>
            </a:r>
            <a:endParaRPr lang="en-US" altLang="zh-TW" sz="2400" b="1" u="sng" dirty="0" smtClean="0">
              <a:latin typeface="微軟正黑體" pitchFamily="34" charset="-120"/>
              <a:ea typeface="微軟正黑體" pitchFamily="34" charset="-120"/>
            </a:endParaRPr>
          </a:p>
          <a:p>
            <a:pPr marL="269875" indent="-269875">
              <a:spcBef>
                <a:spcPts val="600"/>
              </a:spcBef>
              <a:buFont typeface="Wingdings" pitchFamily="2" charset="2"/>
              <a:buChar char="n"/>
            </a:pP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基礎能力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表達、熱誠、教材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&amp;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場域熟悉度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…)</a:t>
            </a:r>
          </a:p>
          <a:p>
            <a:pPr marL="269875" indent="-269875">
              <a:spcBef>
                <a:spcPts val="600"/>
              </a:spcBef>
              <a:buFont typeface="Wingdings" pitchFamily="2" charset="2"/>
              <a:buChar char="n"/>
            </a:pP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可執勤配合度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269875" indent="-269875">
              <a:spcBef>
                <a:spcPts val="600"/>
              </a:spcBef>
              <a:buFont typeface="Wingdings" pitchFamily="2" charset="2"/>
              <a:buChar char="n"/>
            </a:pP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試教</a:t>
            </a:r>
            <a: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4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逕擇曾文環教課程</a:t>
            </a:r>
            <a:r>
              <a:rPr lang="en-US" altLang="zh-TW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分鐘試教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20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2" name="圖片 11" descr="teacher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51920" y="3501008"/>
            <a:ext cx="1800200" cy="1800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95536" y="404664"/>
            <a:ext cx="1080000" cy="10800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tIns="108000" bIns="108000" rtlCol="0" anchor="ctr" anchorCtr="0">
            <a:noAutofit/>
          </a:bodyPr>
          <a:lstStyle/>
          <a:p>
            <a:pPr algn="ctr"/>
            <a:r>
              <a:rPr lang="en-US" altLang="zh-TW" sz="5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5400" b="1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547664" y="476672"/>
            <a:ext cx="3672408" cy="1080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tIns="108000" bIns="108000" rtlCol="0" anchor="ctr" anchorCtr="0">
            <a:noAutofit/>
          </a:bodyPr>
          <a:lstStyle/>
          <a:p>
            <a:pPr algn="ctr"/>
            <a:r>
              <a:rPr lang="zh-TW" altLang="en-US" sz="5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合格</a:t>
            </a:r>
            <a:r>
              <a:rPr lang="en-US" altLang="zh-TW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54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管理</a:t>
            </a:r>
            <a:endParaRPr lang="zh-TW" altLang="en-US" sz="5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 descr="peop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844824"/>
            <a:ext cx="1800200" cy="1989637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2483768" y="1916832"/>
            <a:ext cx="5976664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spcBef>
                <a:spcPts val="1800"/>
              </a:spcBef>
              <a:buFont typeface="Wingdings" pitchFamily="2" charset="2"/>
              <a:buChar char="n"/>
            </a:pP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本局通知通過考核者，自</a:t>
            </a:r>
            <a:r>
              <a:rPr lang="zh-TW" altLang="en-US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通知次日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起依「曾文水庫環境教育設施場所環境教育教師管理要點」進行管理。</a:t>
            </a:r>
            <a:endParaRPr lang="en-US" altLang="zh-TW" sz="2800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Bef>
                <a:spcPts val="1800"/>
              </a:spcBef>
              <a:buFont typeface="Wingdings" pitchFamily="2" charset="2"/>
              <a:buChar char="n"/>
            </a:pPr>
            <a:endParaRPr lang="en-US" altLang="zh-TW" sz="28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275856" y="3573016"/>
            <a:ext cx="1944216" cy="1080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tIns="108000" bIns="108000" rtlCol="0" anchor="ctr" anchorCtr="0">
            <a:noAutofit/>
          </a:bodyPr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權利義務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5580112" y="3573016"/>
            <a:ext cx="1944216" cy="1080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tIns="108000" bIns="108000" rtlCol="0" anchor="ctr" anchorCtr="0">
            <a:noAutofit/>
          </a:bodyPr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執行課程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3275856" y="4941168"/>
            <a:ext cx="1944216" cy="1080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tIns="108000" bIns="108000" rtlCol="0" anchor="ctr" anchorCtr="0">
            <a:noAutofit/>
          </a:bodyPr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出席會議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5580112" y="4869160"/>
            <a:ext cx="1944216" cy="1080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tIns="108000" bIns="108000" rtlCol="0" anchor="ctr" anchorCtr="0">
            <a:noAutofit/>
          </a:bodyPr>
          <a:lstStyle/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參加增能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0" y="2204864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微軟正黑體" pitchFamily="34" charset="-120"/>
                <a:ea typeface="微軟正黑體" pitchFamily="34" charset="-120"/>
              </a:rPr>
              <a:t>曾文水庫環境教育</a:t>
            </a:r>
            <a:r>
              <a:rPr lang="en-US" altLang="zh-TW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微軟正黑體" pitchFamily="34" charset="-120"/>
                <a:ea typeface="微軟正黑體" pitchFamily="34" charset="-120"/>
              </a:rPr>
              <a:t>課程簡介</a:t>
            </a:r>
            <a:endParaRPr lang="zh-TW" altLang="en-US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向右箭號 1"/>
          <p:cNvSpPr/>
          <p:nvPr/>
        </p:nvSpPr>
        <p:spPr>
          <a:xfrm>
            <a:off x="209129" y="1979051"/>
            <a:ext cx="8934871" cy="705642"/>
          </a:xfrm>
          <a:prstGeom prst="stripedRightArrow">
            <a:avLst/>
          </a:prstGeom>
          <a:solidFill>
            <a:srgbClr val="C0504D">
              <a:lumMod val="40000"/>
              <a:lumOff val="60000"/>
              <a:alpha val="70000"/>
            </a:srgbClr>
          </a:solidFill>
          <a:ln w="38100" cap="flat" cmpd="sng" algn="ctr">
            <a:noFill/>
            <a:prstDash val="solid"/>
          </a:ln>
          <a:effectLst>
            <a:outerShdw blurRad="50800" dist="38100" dir="5400000" algn="t" rotWithShape="0">
              <a:srgbClr val="C0504D">
                <a:lumMod val="75000"/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橢圓 2"/>
          <p:cNvSpPr/>
          <p:nvPr/>
        </p:nvSpPr>
        <p:spPr>
          <a:xfrm>
            <a:off x="539552" y="2204864"/>
            <a:ext cx="237331" cy="219075"/>
          </a:xfrm>
          <a:prstGeom prst="ellipse">
            <a:avLst/>
          </a:prstGeom>
          <a:solidFill>
            <a:srgbClr val="B83D3A"/>
          </a:solidFill>
          <a:ln w="3175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>
              <a:defRPr/>
            </a:pPr>
            <a:endParaRPr lang="zh-TW" altLang="en-US" sz="3200" kern="0" smtClean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橢圓 3"/>
          <p:cNvSpPr/>
          <p:nvPr/>
        </p:nvSpPr>
        <p:spPr>
          <a:xfrm>
            <a:off x="2411760" y="2276872"/>
            <a:ext cx="237331" cy="219075"/>
          </a:xfrm>
          <a:prstGeom prst="ellipse">
            <a:avLst/>
          </a:prstGeom>
          <a:solidFill>
            <a:srgbClr val="8DB045"/>
          </a:solidFill>
          <a:ln w="3175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endParaRPr lang="zh-TW" altLang="en-US" sz="3200" kern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95536" y="1681697"/>
            <a:ext cx="1753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r>
              <a:rPr lang="zh-TW" altLang="en-US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年申請</a:t>
            </a:r>
            <a:endParaRPr lang="zh-TW" altLang="en-US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2411760" y="1700808"/>
            <a:ext cx="3351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101</a:t>
            </a:r>
            <a:r>
              <a:rPr lang="zh-TW" altLang="en-US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通過</a:t>
            </a:r>
          </a:p>
        </p:txBody>
      </p:sp>
      <p:pic>
        <p:nvPicPr>
          <p:cNvPr id="9" name="Picture 2" descr="20121212南水局-曾文水庫環境教育參與者-第二次期中簡報SK_1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853" y="2708920"/>
            <a:ext cx="3108790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3933056"/>
            <a:ext cx="2382438" cy="1998719"/>
          </a:xfrm>
          <a:prstGeom prst="rect">
            <a:avLst/>
          </a:prstGeom>
        </p:spPr>
      </p:pic>
      <p:sp>
        <p:nvSpPr>
          <p:cNvPr id="12" name="圓角矩形圖說文字 11"/>
          <p:cNvSpPr/>
          <p:nvPr/>
        </p:nvSpPr>
        <p:spPr>
          <a:xfrm>
            <a:off x="5442270" y="2924944"/>
            <a:ext cx="3347865" cy="2232248"/>
          </a:xfrm>
          <a:prstGeom prst="wedgeRoundRectCallout">
            <a:avLst>
              <a:gd name="adj1" fmla="val -55561"/>
              <a:gd name="adj2" fmla="val -24680"/>
              <a:gd name="adj3" fmla="val 16667"/>
            </a:avLst>
          </a:prstGeom>
          <a:solidFill>
            <a:srgbClr val="4BACC6">
              <a:lumMod val="5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台南市</a:t>
            </a: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&amp;</a:t>
            </a:r>
            <a:r>
              <a:rPr kumimoji="0" lang="zh-TW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水利署</a:t>
            </a:r>
            <a:endParaRPr kumimoji="0" lang="en-US" altLang="zh-TW" sz="2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第</a:t>
            </a:r>
            <a:r>
              <a:rPr kumimoji="0" lang="en-US" altLang="zh-TW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個</a:t>
            </a:r>
            <a:r>
              <a:rPr kumimoji="0" lang="en-US" altLang="zh-TW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/>
            </a:r>
            <a:br>
              <a:rPr kumimoji="0" lang="en-US" altLang="zh-TW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</a:br>
            <a:r>
              <a:rPr kumimoji="0" lang="zh-TW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通過環教場所認證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0" y="53288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spc="50" dirty="0" smtClean="0">
                <a:ln w="11430"/>
                <a:latin typeface="微軟正黑體" panose="020B0604030504040204" pitchFamily="34" charset="-120"/>
                <a:ea typeface="微軟正黑體" panose="020B0604030504040204" pitchFamily="34" charset="-120"/>
              </a:rPr>
              <a:t>關於</a:t>
            </a:r>
            <a:r>
              <a:rPr lang="zh-TW" altLang="en-US" sz="3600" b="1" spc="50" dirty="0" smtClean="0">
                <a:ln w="11430"/>
                <a:latin typeface="微軟正黑體" panose="020B0604030504040204" pitchFamily="34" charset="-120"/>
                <a:ea typeface="微軟正黑體" panose="020B0604030504040204" pitchFamily="34" charset="-120"/>
              </a:rPr>
              <a:t>曾文水庫環境教育設施場所</a:t>
            </a:r>
            <a:endParaRPr lang="zh-TW" altLang="en-US" sz="3600" b="1" spc="50" dirty="0">
              <a:ln w="11430"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1244079" y="1221112"/>
            <a:ext cx="7223125" cy="619125"/>
          </a:xfrm>
          <a:prstGeom prst="roundRect">
            <a:avLst/>
          </a:prstGeom>
          <a:solidFill>
            <a:srgbClr val="C0504D"/>
          </a:solidFill>
          <a:ln w="34925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127000" dir="2700000" algn="tl" rotWithShape="0">
              <a:schemeClr val="tx1">
                <a:lumMod val="65000"/>
                <a:lumOff val="35000"/>
                <a:alpha val="49000"/>
              </a:scheme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zh-TW" altLang="en-US" sz="26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水資源第一、用水正義、在地福祉、穩定供水</a:t>
            </a:r>
          </a:p>
        </p:txBody>
      </p:sp>
      <p:sp>
        <p:nvSpPr>
          <p:cNvPr id="3" name="圓角矩形 2"/>
          <p:cNvSpPr/>
          <p:nvPr/>
        </p:nvSpPr>
        <p:spPr>
          <a:xfrm>
            <a:off x="1244073" y="2010099"/>
            <a:ext cx="2535839" cy="957262"/>
          </a:xfrm>
          <a:prstGeom prst="roundRect">
            <a:avLst/>
          </a:prstGeom>
          <a:solidFill>
            <a:srgbClr val="0099CC"/>
          </a:solidFill>
          <a:ln w="34925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zh-TW" altLang="en-US" sz="22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提升大眾對水資源的</a:t>
            </a:r>
            <a:r>
              <a:rPr lang="zh-TW" altLang="en-US" sz="2200" b="1" kern="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思辨能力</a:t>
            </a:r>
          </a:p>
        </p:txBody>
      </p:sp>
      <p:sp>
        <p:nvSpPr>
          <p:cNvPr id="4" name="圓角矩形 3"/>
          <p:cNvSpPr/>
          <p:nvPr/>
        </p:nvSpPr>
        <p:spPr>
          <a:xfrm>
            <a:off x="3928243" y="2032324"/>
            <a:ext cx="2252663" cy="957262"/>
          </a:xfrm>
          <a:prstGeom prst="roundRect">
            <a:avLst/>
          </a:prstGeom>
          <a:solidFill>
            <a:srgbClr val="4BACC6">
              <a:lumMod val="75000"/>
            </a:srgbClr>
          </a:solidFill>
          <a:ln w="34925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zh-TW" altLang="en-US" sz="22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深化</a:t>
            </a:r>
            <a:r>
              <a:rPr lang="zh-TW" altLang="en-US" sz="2200" b="1" kern="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流域共學</a:t>
            </a:r>
            <a:r>
              <a:rPr lang="en-US" altLang="zh-TW" sz="2200" b="1" kern="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200" b="1" kern="0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2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環教服務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6292031" y="2051374"/>
            <a:ext cx="2384425" cy="957262"/>
          </a:xfrm>
          <a:prstGeom prst="roundRect">
            <a:avLst/>
          </a:prstGeom>
          <a:solidFill>
            <a:srgbClr val="4BACC6">
              <a:lumMod val="50000"/>
            </a:srgbClr>
          </a:solidFill>
          <a:ln w="34925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zh-TW" altLang="en-US" sz="22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擴大</a:t>
            </a:r>
            <a:r>
              <a:rPr lang="zh-TW" altLang="en-US" sz="22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跨域合作</a:t>
            </a:r>
            <a:r>
              <a:rPr lang="en-US" altLang="zh-TW" sz="22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2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2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促進綠色產業</a:t>
            </a:r>
          </a:p>
        </p:txBody>
      </p:sp>
      <p:sp>
        <p:nvSpPr>
          <p:cNvPr id="6" name="矩形 5"/>
          <p:cNvSpPr/>
          <p:nvPr/>
        </p:nvSpPr>
        <p:spPr>
          <a:xfrm>
            <a:off x="537640" y="1116340"/>
            <a:ext cx="538163" cy="830263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12700" cap="flat" cmpd="sng" algn="ctr">
            <a:solidFill>
              <a:srgbClr val="4F81BD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TW" altLang="en-US" sz="24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宗旨</a:t>
            </a:r>
          </a:p>
        </p:txBody>
      </p:sp>
      <p:sp>
        <p:nvSpPr>
          <p:cNvPr id="7" name="矩形 6"/>
          <p:cNvSpPr/>
          <p:nvPr/>
        </p:nvSpPr>
        <p:spPr>
          <a:xfrm>
            <a:off x="537640" y="2068836"/>
            <a:ext cx="538163" cy="920750"/>
          </a:xfrm>
          <a:prstGeom prst="rect">
            <a:avLst/>
          </a:prstGeom>
          <a:solidFill>
            <a:sysClr val="windowText" lastClr="000000">
              <a:lumMod val="65000"/>
              <a:lumOff val="35000"/>
            </a:sysClr>
          </a:solidFill>
          <a:ln w="12700" cap="flat" cmpd="sng" algn="ctr">
            <a:solidFill>
              <a:srgbClr val="4F81BD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TW" altLang="en-US" sz="24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願景</a:t>
            </a:r>
          </a:p>
        </p:txBody>
      </p:sp>
      <p:sp>
        <p:nvSpPr>
          <p:cNvPr id="8" name="矩形 7"/>
          <p:cNvSpPr/>
          <p:nvPr/>
        </p:nvSpPr>
        <p:spPr>
          <a:xfrm>
            <a:off x="537640" y="3068961"/>
            <a:ext cx="538163" cy="3208192"/>
          </a:xfrm>
          <a:prstGeom prst="rect">
            <a:avLst/>
          </a:prstGeom>
          <a:solidFill>
            <a:srgbClr val="EEECE1">
              <a:lumMod val="25000"/>
            </a:srgbClr>
          </a:solidFill>
          <a:ln w="12700" cap="flat" cmpd="sng" algn="ctr">
            <a:solidFill>
              <a:srgbClr val="4F81BD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TW" altLang="en-US" sz="24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目標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1244074" y="3068962"/>
            <a:ext cx="2535839" cy="3208193"/>
          </a:xfrm>
          <a:prstGeom prst="roundRect">
            <a:avLst/>
          </a:prstGeom>
          <a:solidFill>
            <a:srgbClr val="8064A2"/>
          </a:solidFill>
          <a:ln w="34925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l"/>
              <a:defRPr/>
            </a:pPr>
            <a:r>
              <a:rPr lang="zh-TW" altLang="en-US" sz="20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擴大多元</a:t>
            </a:r>
            <a:r>
              <a:rPr lang="zh-TW" altLang="en-US" sz="2000" kern="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</a:t>
            </a:r>
            <a:r>
              <a:rPr lang="en-US" altLang="zh-TW" sz="2000" kern="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000" kern="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kern="0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</a:t>
            </a:r>
            <a:r>
              <a:rPr lang="zh-TW" altLang="en-US" sz="20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群</a:t>
            </a:r>
            <a:endParaRPr lang="en-US" altLang="zh-TW" sz="2000" kern="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l"/>
              <a:defRPr/>
            </a:pPr>
            <a:r>
              <a:rPr lang="zh-TW" altLang="en-US" sz="20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強化水資源專業的公共溝通</a:t>
            </a:r>
            <a:endParaRPr lang="en-US" altLang="zh-TW" sz="2000" kern="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l"/>
              <a:defRPr/>
            </a:pPr>
            <a:r>
              <a:rPr lang="zh-TW" altLang="en-US" sz="20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提供與生活相關的第一手經驗</a:t>
            </a:r>
            <a:endParaRPr lang="en-US" altLang="zh-TW" sz="2000" kern="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l"/>
              <a:defRPr/>
            </a:pPr>
            <a:endParaRPr lang="zh-TW" altLang="en-US" kern="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3928243" y="3067374"/>
            <a:ext cx="2252663" cy="320978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34925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l"/>
              <a:defRPr/>
            </a:pPr>
            <a:r>
              <a:rPr lang="zh-TW" altLang="en-US" sz="20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擴展專業人力資源</a:t>
            </a:r>
            <a:endParaRPr lang="en-US" altLang="zh-TW" sz="2000" kern="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l"/>
              <a:defRPr/>
            </a:pPr>
            <a:r>
              <a:rPr lang="zh-TW" altLang="en-US" sz="20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精進環境教育課程</a:t>
            </a:r>
            <a:endParaRPr lang="en-US" altLang="zh-TW" sz="2000" kern="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l"/>
              <a:defRPr/>
            </a:pPr>
            <a:r>
              <a:rPr lang="zh-TW" altLang="en-US" sz="20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強化環境友善學習場域</a:t>
            </a:r>
            <a:endParaRPr lang="en-US" altLang="zh-TW" sz="2000" kern="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l"/>
              <a:defRPr/>
            </a:pPr>
            <a:r>
              <a:rPr lang="zh-TW" altLang="en-US" sz="20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優化曾文環教平台營運效能</a:t>
            </a:r>
          </a:p>
        </p:txBody>
      </p:sp>
      <p:sp>
        <p:nvSpPr>
          <p:cNvPr id="11" name="圓角矩形 10"/>
          <p:cNvSpPr/>
          <p:nvPr/>
        </p:nvSpPr>
        <p:spPr>
          <a:xfrm>
            <a:off x="6306302" y="3068961"/>
            <a:ext cx="2370138" cy="3208192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 w="34925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l"/>
              <a:defRPr/>
            </a:pPr>
            <a:r>
              <a:rPr lang="zh-TW" altLang="en-US" sz="20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落實公私協力策略聯盟</a:t>
            </a:r>
            <a:endParaRPr lang="en-US" altLang="zh-TW" sz="2000" kern="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l"/>
              <a:defRPr/>
            </a:pPr>
            <a:r>
              <a:rPr lang="zh-TW" altLang="en-US" sz="20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建立多元行銷管道</a:t>
            </a:r>
            <a:endParaRPr lang="en-US" altLang="zh-TW" sz="2000" kern="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l"/>
              <a:defRPr/>
            </a:pPr>
            <a:r>
              <a:rPr lang="zh-TW" altLang="en-US" sz="2000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串連在地產業，開創綠色經濟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" y="0"/>
            <a:ext cx="9143999" cy="908720"/>
          </a:xfrm>
          <a:prstGeom prst="rect">
            <a:avLst/>
          </a:prstGeom>
          <a:solidFill>
            <a:srgbClr val="99C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08000" tIns="108000" rIns="108000" bIns="10800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8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曾文水庫環境教育</a:t>
            </a:r>
            <a:r>
              <a:rPr lang="zh-TW" altLang="en-US" sz="3600" b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宗旨、願景、目標</a:t>
            </a:r>
            <a:endParaRPr lang="zh-TW" altLang="en-US" sz="3600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17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0" y="0"/>
            <a:ext cx="9144000" cy="731639"/>
          </a:xfrm>
          <a:prstGeom prst="rect">
            <a:avLst/>
          </a:prstGeom>
          <a:solidFill>
            <a:srgbClr val="99C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08000" tIns="108000" rIns="108000" bIns="10800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800" b="1" dirty="0" smtClean="0">
                <a:ln w="0"/>
                <a:solidFill>
                  <a:prstClr val="black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環教課程設計</a:t>
            </a:r>
            <a:endParaRPr lang="zh-TW" altLang="en-US" sz="2800" b="1" dirty="0">
              <a:ln w="0"/>
              <a:solidFill>
                <a:prstClr val="black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395536" y="764704"/>
            <a:ext cx="8927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</a:t>
            </a:r>
            <a:r>
              <a:rPr lang="zh-TW" altLang="en-US" sz="28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不同面向</a:t>
            </a:r>
            <a:r>
              <a:rPr lang="zh-TW" altLang="en-US" sz="2800" dirty="0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，吸引</a:t>
            </a:r>
            <a:r>
              <a:rPr lang="zh-TW" altLang="en-US" sz="28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不同領域</a:t>
            </a:r>
            <a:r>
              <a:rPr lang="zh-TW" altLang="en-US" sz="2800" dirty="0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的人，達到</a:t>
            </a:r>
            <a:r>
              <a:rPr lang="zh-TW" alt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水</a:t>
            </a:r>
            <a:r>
              <a:rPr lang="zh-TW" altLang="en-US" sz="28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環教</a:t>
            </a:r>
            <a:r>
              <a:rPr lang="zh-TW" altLang="en-US" sz="2800" dirty="0" smtClean="0">
                <a:solidFill>
                  <a:srgbClr val="00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目標</a:t>
            </a:r>
            <a:endParaRPr lang="zh-TW" altLang="en-US" sz="2800" dirty="0">
              <a:solidFill>
                <a:srgbClr val="00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1" name="圖片 30" descr="曾文環教水核心課程設計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556792"/>
            <a:ext cx="7176949" cy="51125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曾文環境教育課程手冊型錄_頁面_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曾文環境教育課程手冊型錄_頁面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曾文環境教育課程手冊型錄_頁面_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2545240" y="351268"/>
            <a:ext cx="4752931" cy="620814"/>
          </a:xfrm>
          <a:prstGeom prst="roundRect">
            <a:avLst/>
          </a:prstGeom>
          <a:noFill/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>
              <a:defRPr/>
            </a:pPr>
            <a:r>
              <a:rPr lang="en-US" altLang="zh-TW" sz="4000" b="1" spc="50" dirty="0" smtClean="0">
                <a:ln w="11430"/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PDCA</a:t>
            </a:r>
            <a:r>
              <a:rPr lang="zh-TW" altLang="en-US" sz="4000" b="1" spc="50" dirty="0" smtClean="0">
                <a:ln w="11430"/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200" b="1" spc="50" dirty="0" smtClean="0">
                <a:ln w="11430"/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持續追求卓越</a:t>
            </a:r>
            <a:endParaRPr lang="zh-TW" altLang="en-US" sz="3200" b="1" spc="50" dirty="0">
              <a:ln w="11430"/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69" y="1468195"/>
            <a:ext cx="3867633" cy="3761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群組 3"/>
          <p:cNvGrpSpPr/>
          <p:nvPr/>
        </p:nvGrpSpPr>
        <p:grpSpPr>
          <a:xfrm>
            <a:off x="3923928" y="1412776"/>
            <a:ext cx="4966907" cy="4710932"/>
            <a:chOff x="4599290" y="2096532"/>
            <a:chExt cx="4277574" cy="4739472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9290" y="2096532"/>
              <a:ext cx="4277574" cy="4739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4800542" y="2556311"/>
              <a:ext cx="1165100" cy="6685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空間活化</a:t>
              </a:r>
              <a:endPara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192090" y="2556311"/>
              <a:ext cx="1193291" cy="6685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人員素養</a:t>
              </a:r>
              <a:endPara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672861" y="2532223"/>
              <a:ext cx="982569" cy="6479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模組教案</a:t>
              </a:r>
              <a:endParaRPr lang="en-US" altLang="zh-TW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7647474" y="3974887"/>
              <a:ext cx="1007955" cy="808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教法</a:t>
              </a:r>
              <a:r>
                <a:rPr lang="en-US" altLang="zh-TW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教具</a:t>
              </a:r>
              <a:endParaRPr lang="en-US" altLang="zh-TW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707827" y="5680485"/>
              <a:ext cx="1350529" cy="633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推廣方式</a:t>
              </a:r>
              <a:endPara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236167" y="4062168"/>
              <a:ext cx="1243948" cy="633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申請流程</a:t>
              </a:r>
              <a:endPara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221880" y="5636923"/>
              <a:ext cx="1163500" cy="6676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成效評估</a:t>
              </a:r>
              <a:endPara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540901" y="5593510"/>
              <a:ext cx="1246487" cy="6747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網頁平台</a:t>
              </a:r>
              <a:endPara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4111833" y="3453328"/>
            <a:ext cx="1444411" cy="629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法制化</a:t>
            </a:r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95536" y="1340768"/>
            <a:ext cx="8496944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lnSpc>
                <a:spcPct val="150000"/>
              </a:lnSpc>
              <a:spcBef>
                <a:spcPts val="18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歡迎至</a:t>
            </a:r>
            <a:r>
              <a:rPr lang="zh-TW" altLang="en-US" sz="4000" b="1" dirty="0" smtClean="0">
                <a:latin typeface="微軟正黑體" pitchFamily="34" charset="-120"/>
                <a:ea typeface="微軟正黑體" pitchFamily="34" charset="-120"/>
              </a:rPr>
              <a:t>南水局全球資訊網環境教育平台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36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3600" dirty="0" smtClean="0">
                <a:latin typeface="微軟正黑體" pitchFamily="34" charset="-120"/>
                <a:ea typeface="微軟正黑體" pitchFamily="34" charset="-120"/>
              </a:rPr>
              <a:t>網址：</a:t>
            </a:r>
            <a:r>
              <a:rPr lang="en-US" altLang="zh-TW" sz="3600" dirty="0" smtClean="0">
                <a:latin typeface="微軟正黑體" pitchFamily="34" charset="-120"/>
                <a:ea typeface="微軟正黑體" pitchFamily="34" charset="-120"/>
                <a:hlinkClick r:id="rId2"/>
              </a:rPr>
              <a:t>http://swreeis.wrasb.gov.tw/</a:t>
            </a:r>
            <a:r>
              <a:rPr lang="en-US" altLang="zh-TW" sz="3600" dirty="0" smtClean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瞭解更多的資訊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 marL="360363" indent="-360363">
              <a:lnSpc>
                <a:spcPct val="150000"/>
              </a:lnSpc>
              <a:spcBef>
                <a:spcPts val="1800"/>
              </a:spcBef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或</a:t>
            </a:r>
            <a:r>
              <a:rPr lang="zh-TW" altLang="en-US" sz="4000" b="1" dirty="0" smtClean="0">
                <a:latin typeface="微軟正黑體" pitchFamily="34" charset="-120"/>
                <a:ea typeface="微軟正黑體" pitchFamily="34" charset="-120"/>
              </a:rPr>
              <a:t>來電進一步洽詢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8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(07)6166137</a:t>
            </a:r>
            <a:r>
              <a:rPr lang="zh-TW" altLang="en-US" sz="28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分機</a:t>
            </a:r>
            <a:r>
              <a:rPr lang="en-US" altLang="zh-TW" sz="28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1610</a:t>
            </a:r>
            <a:r>
              <a:rPr lang="zh-TW" altLang="en-US" sz="28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顏</a:t>
            </a:r>
            <a:r>
              <a:rPr lang="zh-TW" altLang="en-US" sz="2800" dirty="0" smtClean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小姐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3717032"/>
            <a:ext cx="3108325" cy="2438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17032"/>
            <a:ext cx="3251200" cy="2438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3717032"/>
            <a:ext cx="2987824" cy="2438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標題 71"/>
          <p:cNvSpPr txBox="1">
            <a:spLocks/>
          </p:cNvSpPr>
          <p:nvPr/>
        </p:nvSpPr>
        <p:spPr bwMode="auto">
          <a:xfrm>
            <a:off x="0" y="836712"/>
            <a:ext cx="9144000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3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TW" altLang="en-US" sz="3600" dirty="0" smtClean="0">
                <a:solidFill>
                  <a:schemeClr val="tx2">
                    <a:lumMod val="75000"/>
                  </a:schemeClr>
                </a:solidFill>
              </a:rPr>
              <a:t>由衷期待</a:t>
            </a:r>
            <a:r>
              <a:rPr lang="zh-TW" altLang="en-US" sz="5400" dirty="0" smtClean="0">
                <a:solidFill>
                  <a:srgbClr val="C00000"/>
                </a:solidFill>
              </a:rPr>
              <a:t>有志一同</a:t>
            </a:r>
            <a:r>
              <a:rPr lang="zh-TW" altLang="en-US" sz="3600" dirty="0" smtClean="0">
                <a:solidFill>
                  <a:srgbClr val="C00000"/>
                </a:solidFill>
              </a:rPr>
              <a:t>的</a:t>
            </a:r>
            <a:r>
              <a:rPr lang="zh-TW" altLang="en-US" sz="5400" dirty="0" smtClean="0">
                <a:solidFill>
                  <a:srgbClr val="C00000"/>
                </a:solidFill>
              </a:rPr>
              <a:t>您</a:t>
            </a:r>
            <a:r>
              <a:rPr lang="en-US" altLang="zh-TW" sz="4000" dirty="0" smtClean="0">
                <a:solidFill>
                  <a:srgbClr val="C00000"/>
                </a:solidFill>
              </a:rPr>
              <a:t/>
            </a:r>
            <a:br>
              <a:rPr lang="en-US" altLang="zh-TW" sz="4000" dirty="0" smtClean="0">
                <a:solidFill>
                  <a:srgbClr val="C00000"/>
                </a:solidFill>
              </a:rPr>
            </a:br>
            <a:r>
              <a:rPr lang="zh-TW" altLang="en-US" sz="4000" dirty="0" smtClean="0">
                <a:solidFill>
                  <a:schemeClr val="tx2">
                    <a:lumMod val="75000"/>
                  </a:schemeClr>
                </a:solidFill>
              </a:rPr>
              <a:t>加入曾文環教師團隊</a:t>
            </a:r>
            <a:endParaRPr lang="en-US" altLang="zh-TW" sz="40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715</TotalTime>
  <Words>330</Words>
  <Application>Microsoft Office PowerPoint</Application>
  <PresentationFormat>如螢幕大小 (4:3)</PresentationFormat>
  <Paragraphs>81</Paragraphs>
  <Slides>16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經管課許秀真</dc:creator>
  <cp:lastModifiedBy>HP</cp:lastModifiedBy>
  <cp:revision>54</cp:revision>
  <dcterms:created xsi:type="dcterms:W3CDTF">2016-01-04T02:34:01Z</dcterms:created>
  <dcterms:modified xsi:type="dcterms:W3CDTF">2017-04-22T03:54:18Z</dcterms:modified>
</cp:coreProperties>
</file>